
<file path=[Content_Types].xml><?xml version="1.0" encoding="utf-8"?>
<Types xmlns="http://schemas.openxmlformats.org/package/2006/content-types">
  <Default Extension="png" ContentType="image/png"/>
  <Default Extension="web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E7A2A6-D291-4382-881D-7C7292DB9889}" v="1787" dt="2022-11-22T07:42:14.2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Φωτεινό στυλ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23/11/2022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568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23/11/2022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166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23/11/2022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8526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23/11/2022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586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23/11/2022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9469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23/11/2022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105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23/11/2022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038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23/11/2022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791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23/11/2022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584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23/11/2022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947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23/11/2022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315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6F0F3-3C53-41BC-8FFD-0BFB6DD91672}" type="datetimeFigureOut">
              <a:rPr lang="el-GR" smtClean="0"/>
              <a:t>23/11/2022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170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27"/>
          <a:stretch/>
        </p:blipFill>
        <p:spPr>
          <a:xfrm>
            <a:off x="0" y="0"/>
            <a:ext cx="12192000" cy="6858000"/>
          </a:xfrm>
        </p:spPr>
      </p:pic>
      <p:sp>
        <p:nvSpPr>
          <p:cNvPr id="5" name="Freeform: Shape 13">
            <a:extLst>
              <a:ext uri="{FF2B5EF4-FFF2-40B4-BE49-F238E27FC236}">
                <a16:creationId xmlns:a16="http://schemas.microsoft.com/office/drawing/2014/main" id="{1AC23BB3-F509-4B32-9C10-638673D13D05}"/>
              </a:ext>
            </a:extLst>
          </p:cNvPr>
          <p:cNvSpPr/>
          <p:nvPr/>
        </p:nvSpPr>
        <p:spPr>
          <a:xfrm>
            <a:off x="0" y="0"/>
            <a:ext cx="9032598" cy="6858000"/>
          </a:xfrm>
          <a:custGeom>
            <a:avLst/>
            <a:gdLst>
              <a:gd name="connsiteX0" fmla="*/ 0 w 9055100"/>
              <a:gd name="connsiteY0" fmla="*/ 0 h 6858000"/>
              <a:gd name="connsiteX1" fmla="*/ 9055100 w 9055100"/>
              <a:gd name="connsiteY1" fmla="*/ 0 h 6858000"/>
              <a:gd name="connsiteX2" fmla="*/ 6781800 w 9055100"/>
              <a:gd name="connsiteY2" fmla="*/ 6858000 h 6858000"/>
              <a:gd name="connsiteX3" fmla="*/ 0 w 9055100"/>
              <a:gd name="connsiteY3" fmla="*/ 6858000 h 6858000"/>
              <a:gd name="connsiteX4" fmla="*/ 0 w 90551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55100" h="6858000">
                <a:moveTo>
                  <a:pt x="0" y="0"/>
                </a:moveTo>
                <a:lnTo>
                  <a:pt x="9055100" y="0"/>
                </a:lnTo>
                <a:lnTo>
                  <a:pt x="67818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70C0">
                  <a:alpha val="40000"/>
                </a:srgbClr>
              </a:gs>
              <a:gs pos="100000">
                <a:srgbClr val="002262">
                  <a:alpha val="8000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986" y="2033461"/>
            <a:ext cx="58105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>
                <a:solidFill>
                  <a:schemeClr val="bg1"/>
                </a:solidFill>
              </a:rPr>
              <a:t>Κυκλοφοριακά Σ</a:t>
            </a:r>
            <a:r>
              <a:rPr lang="el-GR" sz="3600" dirty="0" smtClean="0">
                <a:solidFill>
                  <a:schemeClr val="bg1"/>
                </a:solidFill>
              </a:rPr>
              <a:t>τοιχεία </a:t>
            </a:r>
            <a:r>
              <a:rPr lang="el-GR" sz="3600" dirty="0" smtClean="0">
                <a:solidFill>
                  <a:schemeClr val="bg1"/>
                </a:solidFill>
                <a:cs typeface="Calibri"/>
              </a:rPr>
              <a:t>μετά </a:t>
            </a:r>
            <a:r>
              <a:rPr lang="el-GR" sz="3600" dirty="0">
                <a:solidFill>
                  <a:schemeClr val="bg1"/>
                </a:solidFill>
                <a:cs typeface="Calibri"/>
              </a:rPr>
              <a:t>την έναρξη λειτουργίας του Μετρό στον </a:t>
            </a:r>
            <a:r>
              <a:rPr lang="el-GR" sz="3600" dirty="0" smtClean="0">
                <a:solidFill>
                  <a:schemeClr val="bg1"/>
                </a:solidFill>
                <a:cs typeface="Calibri"/>
              </a:rPr>
              <a:t>Πειραιά – Μήνας Νοέμβριος</a:t>
            </a:r>
            <a:endParaRPr lang="en-US" sz="3600" dirty="0" smtClean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l-GR" sz="3600" dirty="0">
              <a:solidFill>
                <a:schemeClr val="bg1"/>
              </a:solidFill>
            </a:endParaRP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09" y="6168043"/>
            <a:ext cx="716431" cy="525693"/>
          </a:xfrm>
          <a:prstGeom prst="rect">
            <a:avLst/>
          </a:prstGeom>
        </p:spPr>
      </p:pic>
      <p:sp>
        <p:nvSpPr>
          <p:cNvPr id="8" name="Θέση αριθμού διαφάνειας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5527-C47C-431E-98CE-31374BAD18F5}" type="slidenum">
              <a:rPr lang="el-GR" smtClean="0"/>
              <a:t>1</a:t>
            </a:fld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0" y="129772"/>
            <a:ext cx="3953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Κέντρο Διαχείρισης Κυκλοφορίας Περιφέρειας Αττικής</a:t>
            </a:r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01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5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7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29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1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Πίνακας 4">
            <a:extLst>
              <a:ext uri="{FF2B5EF4-FFF2-40B4-BE49-F238E27FC236}">
                <a16:creationId xmlns:a16="http://schemas.microsoft.com/office/drawing/2014/main" id="{706A55DB-CF1E-76FD-4570-32E1D7F4D1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4432829"/>
              </p:ext>
            </p:extLst>
          </p:nvPr>
        </p:nvGraphicFramePr>
        <p:xfrm>
          <a:off x="408663" y="2192698"/>
          <a:ext cx="10160027" cy="331927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518904">
                  <a:extLst>
                    <a:ext uri="{9D8B030D-6E8A-4147-A177-3AD203B41FA5}">
                      <a16:colId xmlns:a16="http://schemas.microsoft.com/office/drawing/2014/main" val="3710067487"/>
                    </a:ext>
                  </a:extLst>
                </a:gridCol>
                <a:gridCol w="1614304">
                  <a:extLst>
                    <a:ext uri="{9D8B030D-6E8A-4147-A177-3AD203B41FA5}">
                      <a16:colId xmlns:a16="http://schemas.microsoft.com/office/drawing/2014/main" val="186262526"/>
                    </a:ext>
                  </a:extLst>
                </a:gridCol>
                <a:gridCol w="1674840">
                  <a:extLst>
                    <a:ext uri="{9D8B030D-6E8A-4147-A177-3AD203B41FA5}">
                      <a16:colId xmlns:a16="http://schemas.microsoft.com/office/drawing/2014/main" val="1779867927"/>
                    </a:ext>
                  </a:extLst>
                </a:gridCol>
                <a:gridCol w="1351979">
                  <a:extLst>
                    <a:ext uri="{9D8B030D-6E8A-4147-A177-3AD203B41FA5}">
                      <a16:colId xmlns:a16="http://schemas.microsoft.com/office/drawing/2014/main" val="314499092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000" b="0" dirty="0">
                          <a:solidFill>
                            <a:schemeClr val="bg1"/>
                          </a:solidFill>
                        </a:rPr>
                        <a:t>Διελεύσεις 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000" b="0" dirty="0">
                          <a:solidFill>
                            <a:schemeClr val="bg1"/>
                          </a:solidFill>
                        </a:rPr>
                        <a:t>Κατάληψη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000" b="0" dirty="0">
                          <a:solidFill>
                            <a:schemeClr val="bg1"/>
                          </a:solidFill>
                        </a:rPr>
                        <a:t>Ταχύτητα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3317522585"/>
                  </a:ext>
                </a:extLst>
              </a:tr>
              <a:tr h="124053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Ακτή </a:t>
                      </a:r>
                      <a:r>
                        <a:rPr lang="el-GR" sz="2400" dirty="0" err="1">
                          <a:solidFill>
                            <a:schemeClr val="bg1"/>
                          </a:solidFill>
                        </a:rPr>
                        <a:t>Ποσειδώνος</a:t>
                      </a: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 προς Ακτή Μιαούλη</a:t>
                      </a:r>
                      <a:r>
                        <a:rPr lang="el-GR" sz="1600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el-GR" dirty="0"/>
                    </a:p>
                    <a:p>
                      <a:pPr lvl="0">
                        <a:buNone/>
                      </a:pPr>
                      <a:r>
                        <a:rPr lang="el-GR" sz="1600" dirty="0">
                          <a:solidFill>
                            <a:schemeClr val="bg1"/>
                          </a:solidFill>
                        </a:rPr>
                        <a:t>πριν τη Γούναρη 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- 1,6 %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- 12,6 %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8,2 %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2360674190"/>
                  </a:ext>
                </a:extLst>
              </a:tr>
              <a:tr h="124053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b="0" u="none" strike="noStrike" baseline="0" noProof="0" dirty="0">
                          <a:solidFill>
                            <a:schemeClr val="bg1"/>
                          </a:solidFill>
                        </a:rPr>
                        <a:t>Ακτή </a:t>
                      </a:r>
                      <a:r>
                        <a:rPr lang="el-GR" sz="2400" b="0" u="none" strike="noStrike" baseline="0" noProof="0" dirty="0" err="1">
                          <a:solidFill>
                            <a:schemeClr val="bg1"/>
                          </a:solidFill>
                        </a:rPr>
                        <a:t>Ποσειδώνος</a:t>
                      </a:r>
                      <a:r>
                        <a:rPr lang="el-GR" sz="2400" b="0" u="none" strike="noStrike" baseline="0" noProof="0" dirty="0">
                          <a:solidFill>
                            <a:schemeClr val="bg1"/>
                          </a:solidFill>
                        </a:rPr>
                        <a:t> προς Ακτή Κονδύλη</a:t>
                      </a:r>
                      <a:r>
                        <a:rPr lang="el-GR" sz="1600" b="0" u="none" strike="noStrike" baseline="0" noProof="0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el-GR" sz="1600" dirty="0">
                        <a:solidFill>
                          <a:schemeClr val="bg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l-GR" sz="1600" b="0" u="none" strike="noStrike" baseline="0" noProof="0" dirty="0">
                          <a:solidFill>
                            <a:schemeClr val="bg1"/>
                          </a:solidFill>
                        </a:rPr>
                        <a:t>πριν τη Γούναρη </a:t>
                      </a:r>
                      <a:endParaRPr lang="el-GR" sz="1600" dirty="0">
                        <a:solidFill>
                          <a:schemeClr val="bg1"/>
                        </a:solidFill>
                      </a:endParaRP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- 8,4 %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- 41,9 %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20,8 %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256079658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08A3AEB-B635-349E-9DD2-C3D2976A7BBD}"/>
              </a:ext>
            </a:extLst>
          </p:cNvPr>
          <p:cNvSpPr txBox="1"/>
          <p:nvPr/>
        </p:nvSpPr>
        <p:spPr>
          <a:xfrm>
            <a:off x="366888" y="357481"/>
            <a:ext cx="8551332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>
                <a:solidFill>
                  <a:schemeClr val="bg1"/>
                </a:solidFill>
                <a:cs typeface="Calibri"/>
              </a:rPr>
              <a:t>Κυκλοφοριακά στοιχεία μετά την έναρξη λειτουργίας του Μετρό στον Πειραιά: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BB1441-3EC6-4360-C4C0-A2B17F9F4971}"/>
              </a:ext>
            </a:extLst>
          </p:cNvPr>
          <p:cNvSpPr txBox="1"/>
          <p:nvPr/>
        </p:nvSpPr>
        <p:spPr>
          <a:xfrm>
            <a:off x="124177" y="6408326"/>
            <a:ext cx="7475125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1200" dirty="0">
                <a:solidFill>
                  <a:srgbClr val="FFFFFF"/>
                </a:solidFill>
              </a:rPr>
              <a:t>Πηγή: Κέντρο Διαχείρισης Κυκλοφορίας Περιφέρειας Αττικής </a:t>
            </a:r>
            <a:endParaRPr lang="el-GR" sz="1200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429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5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7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29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1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Πίνακας 4">
            <a:extLst>
              <a:ext uri="{FF2B5EF4-FFF2-40B4-BE49-F238E27FC236}">
                <a16:creationId xmlns:a16="http://schemas.microsoft.com/office/drawing/2014/main" id="{706A55DB-CF1E-76FD-4570-32E1D7F4D1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4099698"/>
              </p:ext>
            </p:extLst>
          </p:nvPr>
        </p:nvGraphicFramePr>
        <p:xfrm>
          <a:off x="408663" y="2192698"/>
          <a:ext cx="10160027" cy="331927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518904">
                  <a:extLst>
                    <a:ext uri="{9D8B030D-6E8A-4147-A177-3AD203B41FA5}">
                      <a16:colId xmlns:a16="http://schemas.microsoft.com/office/drawing/2014/main" val="3710067487"/>
                    </a:ext>
                  </a:extLst>
                </a:gridCol>
                <a:gridCol w="1614304">
                  <a:extLst>
                    <a:ext uri="{9D8B030D-6E8A-4147-A177-3AD203B41FA5}">
                      <a16:colId xmlns:a16="http://schemas.microsoft.com/office/drawing/2014/main" val="186262526"/>
                    </a:ext>
                  </a:extLst>
                </a:gridCol>
                <a:gridCol w="1674840">
                  <a:extLst>
                    <a:ext uri="{9D8B030D-6E8A-4147-A177-3AD203B41FA5}">
                      <a16:colId xmlns:a16="http://schemas.microsoft.com/office/drawing/2014/main" val="1779867927"/>
                    </a:ext>
                  </a:extLst>
                </a:gridCol>
                <a:gridCol w="1351979">
                  <a:extLst>
                    <a:ext uri="{9D8B030D-6E8A-4147-A177-3AD203B41FA5}">
                      <a16:colId xmlns:a16="http://schemas.microsoft.com/office/drawing/2014/main" val="314499092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000" b="0" dirty="0">
                          <a:solidFill>
                            <a:schemeClr val="bg1"/>
                          </a:solidFill>
                        </a:rPr>
                        <a:t>Διελεύσεις 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000" b="0" dirty="0">
                          <a:solidFill>
                            <a:schemeClr val="bg1"/>
                          </a:solidFill>
                        </a:rPr>
                        <a:t>Κατάληψη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000" b="0" dirty="0">
                          <a:solidFill>
                            <a:schemeClr val="bg1"/>
                          </a:solidFill>
                        </a:rPr>
                        <a:t>Ταχύτητα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3317522585"/>
                  </a:ext>
                </a:extLst>
              </a:tr>
              <a:tr h="124053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Γούναρη προς Λιμάνι </a:t>
                      </a:r>
                      <a:endParaRPr lang="el-GR" sz="1600" dirty="0"/>
                    </a:p>
                    <a:p>
                      <a:pPr lvl="0">
                        <a:buNone/>
                      </a:pPr>
                      <a:r>
                        <a:rPr lang="el-GR" sz="1600" dirty="0">
                          <a:solidFill>
                            <a:schemeClr val="bg1"/>
                          </a:solidFill>
                        </a:rPr>
                        <a:t>μετά την πλατεία </a:t>
                      </a:r>
                      <a:r>
                        <a:rPr lang="el-GR" sz="1600" dirty="0" err="1">
                          <a:solidFill>
                            <a:schemeClr val="bg1"/>
                          </a:solidFill>
                        </a:rPr>
                        <a:t>Ιπποδαμείας</a:t>
                      </a:r>
                      <a:r>
                        <a:rPr lang="el-GR" sz="1600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el-GR" sz="1600"/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- 5,6 %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- 7,5 %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4,4  %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2360674190"/>
                  </a:ext>
                </a:extLst>
              </a:tr>
              <a:tr h="124053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b="0" u="none" strike="noStrike" baseline="0" noProof="0" dirty="0">
                          <a:solidFill>
                            <a:schemeClr val="bg1"/>
                          </a:solidFill>
                        </a:rPr>
                        <a:t>Εθνικής Αντιστάσεως </a:t>
                      </a:r>
                      <a:endParaRPr lang="el-GR" sz="2400"/>
                    </a:p>
                    <a:p>
                      <a:pPr lvl="0">
                        <a:buNone/>
                      </a:pPr>
                      <a:r>
                        <a:rPr lang="el-GR" sz="1600" b="0" u="none" strike="noStrike" baseline="0" noProof="0" dirty="0">
                          <a:solidFill>
                            <a:schemeClr val="bg1"/>
                          </a:solidFill>
                        </a:rPr>
                        <a:t>προς </a:t>
                      </a:r>
                      <a:r>
                        <a:rPr lang="el-GR" sz="1600" b="0" u="none" strike="noStrike" baseline="0" noProof="0" dirty="0" err="1">
                          <a:solidFill>
                            <a:schemeClr val="bg1"/>
                          </a:solidFill>
                        </a:rPr>
                        <a:t>Ομηρίδου</a:t>
                      </a:r>
                      <a:r>
                        <a:rPr lang="el-GR" sz="1600" b="0" u="none" strike="noStrike" baseline="0" noProof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l-GR" sz="1600" b="0" u="none" strike="noStrike" baseline="0" noProof="0" dirty="0" err="1">
                          <a:solidFill>
                            <a:schemeClr val="bg1"/>
                          </a:solidFill>
                        </a:rPr>
                        <a:t>Σκυλίτση</a:t>
                      </a:r>
                      <a:r>
                        <a:rPr lang="el-GR" sz="1600" b="0" u="none" strike="noStrike" baseline="0" noProof="0" dirty="0">
                          <a:solidFill>
                            <a:schemeClr val="bg1"/>
                          </a:solidFill>
                        </a:rPr>
                        <a:t> 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- 7,7  %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- 22,2 %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13,0 %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256079658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08A3AEB-B635-349E-9DD2-C3D2976A7BBD}"/>
              </a:ext>
            </a:extLst>
          </p:cNvPr>
          <p:cNvSpPr txBox="1"/>
          <p:nvPr/>
        </p:nvSpPr>
        <p:spPr>
          <a:xfrm>
            <a:off x="366888" y="357481"/>
            <a:ext cx="8551332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>
                <a:solidFill>
                  <a:schemeClr val="bg1"/>
                </a:solidFill>
                <a:cs typeface="Calibri"/>
              </a:rPr>
              <a:t>Κυκλοφοριακά στοιχεία μετά την έναρξη λειτουργίας του Μετρό στον Πειραιά: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BB1441-3EC6-4360-C4C0-A2B17F9F4971}"/>
              </a:ext>
            </a:extLst>
          </p:cNvPr>
          <p:cNvSpPr txBox="1"/>
          <p:nvPr/>
        </p:nvSpPr>
        <p:spPr>
          <a:xfrm>
            <a:off x="124177" y="6408326"/>
            <a:ext cx="7475125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1200" dirty="0">
                <a:solidFill>
                  <a:srgbClr val="FFFFFF"/>
                </a:solidFill>
              </a:rPr>
              <a:t>Πηγή: Κέντρο Διαχείρισης Κυκλοφορίας Περιφέρειας Αττικής </a:t>
            </a:r>
            <a:endParaRPr lang="el-GR" sz="1200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47093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5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7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29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1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Πίνακας 4">
            <a:extLst>
              <a:ext uri="{FF2B5EF4-FFF2-40B4-BE49-F238E27FC236}">
                <a16:creationId xmlns:a16="http://schemas.microsoft.com/office/drawing/2014/main" id="{706A55DB-CF1E-76FD-4570-32E1D7F4D1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226833"/>
              </p:ext>
            </p:extLst>
          </p:nvPr>
        </p:nvGraphicFramePr>
        <p:xfrm>
          <a:off x="54244" y="2006628"/>
          <a:ext cx="11152416" cy="430597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936511">
                  <a:extLst>
                    <a:ext uri="{9D8B030D-6E8A-4147-A177-3AD203B41FA5}">
                      <a16:colId xmlns:a16="http://schemas.microsoft.com/office/drawing/2014/main" val="3710067487"/>
                    </a:ext>
                  </a:extLst>
                </a:gridCol>
                <a:gridCol w="1459389">
                  <a:extLst>
                    <a:ext uri="{9D8B030D-6E8A-4147-A177-3AD203B41FA5}">
                      <a16:colId xmlns:a16="http://schemas.microsoft.com/office/drawing/2014/main" val="186262526"/>
                    </a:ext>
                  </a:extLst>
                </a:gridCol>
                <a:gridCol w="1763231">
                  <a:extLst>
                    <a:ext uri="{9D8B030D-6E8A-4147-A177-3AD203B41FA5}">
                      <a16:colId xmlns:a16="http://schemas.microsoft.com/office/drawing/2014/main" val="1779867927"/>
                    </a:ext>
                  </a:extLst>
                </a:gridCol>
                <a:gridCol w="1993285">
                  <a:extLst>
                    <a:ext uri="{9D8B030D-6E8A-4147-A177-3AD203B41FA5}">
                      <a16:colId xmlns:a16="http://schemas.microsoft.com/office/drawing/2014/main" val="314499092"/>
                    </a:ext>
                  </a:extLst>
                </a:gridCol>
              </a:tblGrid>
              <a:tr h="794307"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000" b="0" dirty="0">
                          <a:solidFill>
                            <a:schemeClr val="bg1"/>
                          </a:solidFill>
                        </a:rPr>
                        <a:t>Μεταβολή 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000" b="0" dirty="0">
                          <a:solidFill>
                            <a:schemeClr val="bg1"/>
                          </a:solidFill>
                        </a:rPr>
                        <a:t>Σεπτέμβριος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000" b="0" dirty="0">
                          <a:solidFill>
                            <a:schemeClr val="bg1"/>
                          </a:solidFill>
                        </a:rPr>
                        <a:t>Οκτώβριος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3317522585"/>
                  </a:ext>
                </a:extLst>
              </a:tr>
              <a:tr h="117055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Λεωφόρος Αθηνών </a:t>
                      </a:r>
                      <a:endParaRPr lang="el-GR" sz="1600" dirty="0"/>
                    </a:p>
                    <a:p>
                      <a:pPr lvl="0">
                        <a:buNone/>
                      </a:pPr>
                      <a:r>
                        <a:rPr lang="el-GR" sz="1600" dirty="0">
                          <a:solidFill>
                            <a:schemeClr val="bg1"/>
                          </a:solidFill>
                        </a:rPr>
                        <a:t>προς Δαφνί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- 3,7 %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44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43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2360674190"/>
                  </a:ext>
                </a:extLst>
              </a:tr>
              <a:tr h="117055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b="0" u="none" strike="noStrike" baseline="0" noProof="0" dirty="0">
                          <a:solidFill>
                            <a:schemeClr val="bg1"/>
                          </a:solidFill>
                        </a:rPr>
                        <a:t>Λεωφόρος Αθηνών </a:t>
                      </a:r>
                      <a:endParaRPr lang="el-GR" sz="2400" dirty="0"/>
                    </a:p>
                    <a:p>
                      <a:pPr lvl="0">
                        <a:buNone/>
                      </a:pPr>
                      <a:r>
                        <a:rPr lang="el-GR" sz="1600" b="0" u="none" strike="noStrike" baseline="0" noProof="0" dirty="0">
                          <a:solidFill>
                            <a:schemeClr val="bg1"/>
                          </a:solidFill>
                        </a:rPr>
                        <a:t>προς Κέντρο</a:t>
                      </a:r>
                      <a:endParaRPr lang="el-GR" dirty="0"/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- 2,0 %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54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53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2560796580"/>
                  </a:ext>
                </a:extLst>
              </a:tr>
              <a:tr h="117055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b="0" u="none" strike="noStrike" baseline="0" noProof="0" dirty="0">
                          <a:solidFill>
                            <a:schemeClr val="bg1"/>
                          </a:solidFill>
                        </a:rPr>
                        <a:t>Πέτρου Ράλλη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sz="1600" b="0" i="0" u="none" strike="noStrike" baseline="0" noProof="0" dirty="0">
                          <a:solidFill>
                            <a:schemeClr val="bg1"/>
                          </a:solidFill>
                          <a:latin typeface="Calibri"/>
                        </a:rPr>
                        <a:t>προς Κέντρο</a:t>
                      </a:r>
                      <a:endParaRPr lang="el-GR" sz="1600" b="0" i="0" u="none" strike="noStrike" baseline="0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l-GR" sz="1600" b="0" u="none" strike="noStrike" baseline="0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167640" marR="167640" marT="83819" marB="8381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- 4,1 %</a:t>
                      </a:r>
                    </a:p>
                  </a:txBody>
                  <a:tcPr marL="167640" marR="167640" marT="83819" marB="83819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26</a:t>
                      </a:r>
                    </a:p>
                  </a:txBody>
                  <a:tcPr marL="167640" marR="167640" marT="83819" marB="83819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25</a:t>
                      </a:r>
                    </a:p>
                  </a:txBody>
                  <a:tcPr marL="167640" marR="167640" marT="83819" marB="83819"/>
                </a:tc>
                <a:extLst>
                  <a:ext uri="{0D108BD9-81ED-4DB2-BD59-A6C34878D82A}">
                    <a16:rowId xmlns:a16="http://schemas.microsoft.com/office/drawing/2014/main" val="18819734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08A3AEB-B635-349E-9DD2-C3D2976A7BBD}"/>
              </a:ext>
            </a:extLst>
          </p:cNvPr>
          <p:cNvSpPr txBox="1"/>
          <p:nvPr/>
        </p:nvSpPr>
        <p:spPr>
          <a:xfrm>
            <a:off x="145376" y="375202"/>
            <a:ext cx="8763983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>
                <a:solidFill>
                  <a:schemeClr val="bg1"/>
                </a:solidFill>
                <a:cs typeface="Calibri"/>
              </a:rPr>
              <a:t>Ταχύτητα διελεύσεων </a:t>
            </a:r>
            <a:r>
              <a:rPr lang="el-GR" sz="2400" dirty="0" smtClean="0">
                <a:solidFill>
                  <a:schemeClr val="bg1"/>
                </a:solidFill>
                <a:cs typeface="Calibri"/>
              </a:rPr>
              <a:t>οχημάτων</a:t>
            </a:r>
            <a:endParaRPr lang="el-GR" sz="1600" dirty="0">
              <a:solidFill>
                <a:schemeClr val="bg1"/>
              </a:solidFill>
              <a:cs typeface="Calibri"/>
            </a:endParaRPr>
          </a:p>
          <a:p>
            <a:r>
              <a:rPr lang="el-GR" sz="1600" dirty="0">
                <a:solidFill>
                  <a:schemeClr val="bg1"/>
                </a:solidFill>
                <a:cs typeface="Calibri"/>
              </a:rPr>
              <a:t>από τις 7.00 π.μ. έως τις 7.00 μμ.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BB1441-3EC6-4360-C4C0-A2B17F9F4971}"/>
              </a:ext>
            </a:extLst>
          </p:cNvPr>
          <p:cNvSpPr txBox="1"/>
          <p:nvPr/>
        </p:nvSpPr>
        <p:spPr>
          <a:xfrm>
            <a:off x="124177" y="6408326"/>
            <a:ext cx="7475125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1200" dirty="0">
                <a:solidFill>
                  <a:srgbClr val="FFFFFF"/>
                </a:solidFill>
              </a:rPr>
              <a:t>Πηγή: Κέντρο Διαχείρισης Κυκλοφορίας Περιφέρειας Αττικής </a:t>
            </a:r>
            <a:endParaRPr lang="el-GR" sz="1200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0699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5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7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29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1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Πίνακας 4">
            <a:extLst>
              <a:ext uri="{FF2B5EF4-FFF2-40B4-BE49-F238E27FC236}">
                <a16:creationId xmlns:a16="http://schemas.microsoft.com/office/drawing/2014/main" id="{706A55DB-CF1E-76FD-4570-32E1D7F4D1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719547"/>
              </p:ext>
            </p:extLst>
          </p:nvPr>
        </p:nvGraphicFramePr>
        <p:xfrm>
          <a:off x="54244" y="2006628"/>
          <a:ext cx="11152416" cy="313541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936511">
                  <a:extLst>
                    <a:ext uri="{9D8B030D-6E8A-4147-A177-3AD203B41FA5}">
                      <a16:colId xmlns:a16="http://schemas.microsoft.com/office/drawing/2014/main" val="3710067487"/>
                    </a:ext>
                  </a:extLst>
                </a:gridCol>
                <a:gridCol w="1459389">
                  <a:extLst>
                    <a:ext uri="{9D8B030D-6E8A-4147-A177-3AD203B41FA5}">
                      <a16:colId xmlns:a16="http://schemas.microsoft.com/office/drawing/2014/main" val="186262526"/>
                    </a:ext>
                  </a:extLst>
                </a:gridCol>
                <a:gridCol w="1763231">
                  <a:extLst>
                    <a:ext uri="{9D8B030D-6E8A-4147-A177-3AD203B41FA5}">
                      <a16:colId xmlns:a16="http://schemas.microsoft.com/office/drawing/2014/main" val="1779867927"/>
                    </a:ext>
                  </a:extLst>
                </a:gridCol>
                <a:gridCol w="1993285">
                  <a:extLst>
                    <a:ext uri="{9D8B030D-6E8A-4147-A177-3AD203B41FA5}">
                      <a16:colId xmlns:a16="http://schemas.microsoft.com/office/drawing/2014/main" val="314499092"/>
                    </a:ext>
                  </a:extLst>
                </a:gridCol>
              </a:tblGrid>
              <a:tr h="794307"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000" b="0" dirty="0">
                          <a:solidFill>
                            <a:schemeClr val="bg1"/>
                          </a:solidFill>
                        </a:rPr>
                        <a:t>Μεταβολή 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000" b="0" dirty="0">
                          <a:solidFill>
                            <a:schemeClr val="bg1"/>
                          </a:solidFill>
                        </a:rPr>
                        <a:t>Σεπτέμβριος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000" b="0" dirty="0">
                          <a:solidFill>
                            <a:schemeClr val="bg1"/>
                          </a:solidFill>
                        </a:rPr>
                        <a:t>Οκτώβριος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3317522585"/>
                  </a:ext>
                </a:extLst>
              </a:tr>
              <a:tr h="117055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Λεωφόρος Κηφισού </a:t>
                      </a:r>
                      <a:endParaRPr lang="el-GR" sz="1600" dirty="0"/>
                    </a:p>
                    <a:p>
                      <a:pPr lvl="0">
                        <a:buNone/>
                      </a:pPr>
                      <a:r>
                        <a:rPr lang="el-GR" sz="1600" dirty="0">
                          <a:solidFill>
                            <a:schemeClr val="bg1"/>
                          </a:solidFill>
                        </a:rPr>
                        <a:t>προς Λαμία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- 1,3 %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55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55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2360674190"/>
                  </a:ext>
                </a:extLst>
              </a:tr>
              <a:tr h="117055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b="0" u="none" strike="noStrike" baseline="0" noProof="0" dirty="0">
                          <a:solidFill>
                            <a:schemeClr val="bg1"/>
                          </a:solidFill>
                        </a:rPr>
                        <a:t>Λεωφόρος Κηφισού</a:t>
                      </a:r>
                      <a:endParaRPr lang="el-GR" sz="2400" dirty="0"/>
                    </a:p>
                    <a:p>
                      <a:pPr lvl="0">
                        <a:buNone/>
                      </a:pPr>
                      <a:r>
                        <a:rPr lang="el-GR" sz="1600" b="0" u="none" strike="noStrike" baseline="0" noProof="0" dirty="0">
                          <a:solidFill>
                            <a:schemeClr val="bg1"/>
                          </a:solidFill>
                        </a:rPr>
                        <a:t>προς Πειραιά</a:t>
                      </a:r>
                      <a:endParaRPr lang="el-GR" dirty="0"/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- 3,8 %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60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58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256079658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08A3AEB-B635-349E-9DD2-C3D2976A7BBD}"/>
              </a:ext>
            </a:extLst>
          </p:cNvPr>
          <p:cNvSpPr txBox="1"/>
          <p:nvPr/>
        </p:nvSpPr>
        <p:spPr>
          <a:xfrm>
            <a:off x="145376" y="375202"/>
            <a:ext cx="8763983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>
                <a:solidFill>
                  <a:schemeClr val="bg1"/>
                </a:solidFill>
                <a:cs typeface="Calibri"/>
              </a:rPr>
              <a:t>Ταχύτητα διελεύσεων </a:t>
            </a:r>
            <a:r>
              <a:rPr lang="el-GR" sz="2400" dirty="0" smtClean="0">
                <a:solidFill>
                  <a:schemeClr val="bg1"/>
                </a:solidFill>
                <a:cs typeface="Calibri"/>
              </a:rPr>
              <a:t>οχημάτων</a:t>
            </a:r>
            <a:endParaRPr lang="el-GR" sz="1600" dirty="0">
              <a:solidFill>
                <a:schemeClr val="bg1"/>
              </a:solidFill>
              <a:cs typeface="Calibri"/>
            </a:endParaRPr>
          </a:p>
          <a:p>
            <a:r>
              <a:rPr lang="el-GR" sz="1600" dirty="0">
                <a:solidFill>
                  <a:schemeClr val="bg1"/>
                </a:solidFill>
                <a:cs typeface="Calibri"/>
              </a:rPr>
              <a:t>από τις 7.00 π.μ. έως τις 7.00 μμ.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BB1441-3EC6-4360-C4C0-A2B17F9F4971}"/>
              </a:ext>
            </a:extLst>
          </p:cNvPr>
          <p:cNvSpPr txBox="1"/>
          <p:nvPr/>
        </p:nvSpPr>
        <p:spPr>
          <a:xfrm>
            <a:off x="124177" y="6408326"/>
            <a:ext cx="7475125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1200" dirty="0">
                <a:solidFill>
                  <a:srgbClr val="FFFFFF"/>
                </a:solidFill>
              </a:rPr>
              <a:t>Πηγή: Κέντρο Διαχείρισης Κυκλοφορίας Περιφέρειας Αττικής </a:t>
            </a:r>
            <a:endParaRPr lang="el-GR" sz="1200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75440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5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7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29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1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Πίνακας 4">
            <a:extLst>
              <a:ext uri="{FF2B5EF4-FFF2-40B4-BE49-F238E27FC236}">
                <a16:creationId xmlns:a16="http://schemas.microsoft.com/office/drawing/2014/main" id="{706A55DB-CF1E-76FD-4570-32E1D7F4D1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4204460"/>
              </p:ext>
            </p:extLst>
          </p:nvPr>
        </p:nvGraphicFramePr>
        <p:xfrm>
          <a:off x="1081" y="1882582"/>
          <a:ext cx="11152416" cy="430597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936511">
                  <a:extLst>
                    <a:ext uri="{9D8B030D-6E8A-4147-A177-3AD203B41FA5}">
                      <a16:colId xmlns:a16="http://schemas.microsoft.com/office/drawing/2014/main" val="3710067487"/>
                    </a:ext>
                  </a:extLst>
                </a:gridCol>
                <a:gridCol w="1459389">
                  <a:extLst>
                    <a:ext uri="{9D8B030D-6E8A-4147-A177-3AD203B41FA5}">
                      <a16:colId xmlns:a16="http://schemas.microsoft.com/office/drawing/2014/main" val="186262526"/>
                    </a:ext>
                  </a:extLst>
                </a:gridCol>
                <a:gridCol w="1763231">
                  <a:extLst>
                    <a:ext uri="{9D8B030D-6E8A-4147-A177-3AD203B41FA5}">
                      <a16:colId xmlns:a16="http://schemas.microsoft.com/office/drawing/2014/main" val="1779867927"/>
                    </a:ext>
                  </a:extLst>
                </a:gridCol>
                <a:gridCol w="1993285">
                  <a:extLst>
                    <a:ext uri="{9D8B030D-6E8A-4147-A177-3AD203B41FA5}">
                      <a16:colId xmlns:a16="http://schemas.microsoft.com/office/drawing/2014/main" val="314499092"/>
                    </a:ext>
                  </a:extLst>
                </a:gridCol>
              </a:tblGrid>
              <a:tr h="794307"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000" b="0" dirty="0">
                          <a:solidFill>
                            <a:schemeClr val="bg1"/>
                          </a:solidFill>
                        </a:rPr>
                        <a:t>Μεταβολή 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000" b="0" dirty="0">
                          <a:solidFill>
                            <a:schemeClr val="bg1"/>
                          </a:solidFill>
                        </a:rPr>
                        <a:t>Σεπτέμβριος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000" b="0" dirty="0">
                          <a:solidFill>
                            <a:schemeClr val="bg1"/>
                          </a:solidFill>
                        </a:rPr>
                        <a:t>Οκτώβριος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3317522585"/>
                  </a:ext>
                </a:extLst>
              </a:tr>
              <a:tr h="117055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Λεωφόρος Αθηνών</a:t>
                      </a:r>
                      <a:endParaRPr lang="el-GR" sz="1600" dirty="0"/>
                    </a:p>
                    <a:p>
                      <a:pPr lvl="0">
                        <a:buNone/>
                      </a:pPr>
                      <a:r>
                        <a:rPr lang="el-GR" sz="1600" dirty="0">
                          <a:solidFill>
                            <a:schemeClr val="bg1"/>
                          </a:solidFill>
                        </a:rPr>
                        <a:t>προς Δαφνί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- 1,4 %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3.778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3.725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2360674190"/>
                  </a:ext>
                </a:extLst>
              </a:tr>
              <a:tr h="117055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b="0" u="none" strike="noStrike" baseline="0" noProof="0" dirty="0">
                          <a:solidFill>
                            <a:schemeClr val="bg1"/>
                          </a:solidFill>
                        </a:rPr>
                        <a:t>Λεωφόρος Αθηνών</a:t>
                      </a:r>
                      <a:endParaRPr lang="el-GR" sz="2400" dirty="0"/>
                    </a:p>
                    <a:p>
                      <a:pPr lvl="0">
                        <a:buNone/>
                      </a:pPr>
                      <a:r>
                        <a:rPr lang="el-GR" sz="1600" b="0" u="none" strike="noStrike" baseline="0" noProof="0" dirty="0">
                          <a:solidFill>
                            <a:schemeClr val="bg1"/>
                          </a:solidFill>
                        </a:rPr>
                        <a:t>προς Κέντρο</a:t>
                      </a:r>
                      <a:endParaRPr lang="el-GR" dirty="0"/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- 0,2 %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2.133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2.137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2560796580"/>
                  </a:ext>
                </a:extLst>
              </a:tr>
              <a:tr h="117055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b="0" u="none" strike="noStrike" baseline="0" noProof="0" dirty="0">
                          <a:solidFill>
                            <a:schemeClr val="bg1"/>
                          </a:solidFill>
                        </a:rPr>
                        <a:t>Πέτρου Ράλλη </a:t>
                      </a:r>
                      <a:endParaRPr lang="el-GR" sz="1600" b="0" i="0" u="none" strike="noStrike" baseline="0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l-GR" sz="1600" b="0" i="0" u="none" strike="noStrike" baseline="0" noProof="0" dirty="0">
                          <a:solidFill>
                            <a:schemeClr val="bg1"/>
                          </a:solidFill>
                          <a:latin typeface="Calibri"/>
                        </a:rPr>
                        <a:t>προς Κέντρο</a:t>
                      </a:r>
                      <a:endParaRPr lang="el-GR" sz="1600" b="0" i="0" u="none" strike="noStrike" baseline="0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l-GR" sz="2400" b="0" u="none" strike="noStrike" baseline="0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167640" marR="167640" marT="83819" marB="8381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- 2,5</a:t>
                      </a:r>
                    </a:p>
                  </a:txBody>
                  <a:tcPr marL="167640" marR="167640" marT="83819" marB="83819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2.349</a:t>
                      </a:r>
                    </a:p>
                  </a:txBody>
                  <a:tcPr marL="167640" marR="167640" marT="83819" marB="83819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2.291</a:t>
                      </a:r>
                    </a:p>
                  </a:txBody>
                  <a:tcPr marL="167640" marR="167640" marT="83819" marB="83819"/>
                </a:tc>
                <a:extLst>
                  <a:ext uri="{0D108BD9-81ED-4DB2-BD59-A6C34878D82A}">
                    <a16:rowId xmlns:a16="http://schemas.microsoft.com/office/drawing/2014/main" val="30667263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08A3AEB-B635-349E-9DD2-C3D2976A7BBD}"/>
              </a:ext>
            </a:extLst>
          </p:cNvPr>
          <p:cNvSpPr txBox="1"/>
          <p:nvPr/>
        </p:nvSpPr>
        <p:spPr>
          <a:xfrm>
            <a:off x="145376" y="375202"/>
            <a:ext cx="8763983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>
                <a:solidFill>
                  <a:schemeClr val="bg1"/>
                </a:solidFill>
                <a:cs typeface="Calibri"/>
              </a:rPr>
              <a:t>Ταχύτητα διελεύσεων </a:t>
            </a:r>
            <a:r>
              <a:rPr lang="el-GR" sz="2400" dirty="0" smtClean="0">
                <a:solidFill>
                  <a:schemeClr val="bg1"/>
                </a:solidFill>
                <a:cs typeface="Calibri"/>
              </a:rPr>
              <a:t>οχημάτων</a:t>
            </a:r>
            <a:endParaRPr lang="el-GR" sz="1600" dirty="0">
              <a:solidFill>
                <a:schemeClr val="bg1"/>
              </a:solidFill>
              <a:cs typeface="Calibri"/>
            </a:endParaRPr>
          </a:p>
          <a:p>
            <a:r>
              <a:rPr lang="el-GR" sz="1600" dirty="0">
                <a:solidFill>
                  <a:schemeClr val="bg1"/>
                </a:solidFill>
                <a:cs typeface="Calibri"/>
              </a:rPr>
              <a:t>από τις 7.00 π.μ. έως τις 7.00 μμ.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BB1441-3EC6-4360-C4C0-A2B17F9F4971}"/>
              </a:ext>
            </a:extLst>
          </p:cNvPr>
          <p:cNvSpPr txBox="1"/>
          <p:nvPr/>
        </p:nvSpPr>
        <p:spPr>
          <a:xfrm>
            <a:off x="124177" y="6408326"/>
            <a:ext cx="7475125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1200" dirty="0">
                <a:solidFill>
                  <a:srgbClr val="FFFFFF"/>
                </a:solidFill>
              </a:rPr>
              <a:t>Πηγή: Κέντρο Διαχείρισης Κυκλοφορίας Περιφέρειας Αττικής </a:t>
            </a:r>
            <a:endParaRPr lang="el-GR" sz="1200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2201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5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7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29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1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Πίνακας 4">
            <a:extLst>
              <a:ext uri="{FF2B5EF4-FFF2-40B4-BE49-F238E27FC236}">
                <a16:creationId xmlns:a16="http://schemas.microsoft.com/office/drawing/2014/main" id="{706A55DB-CF1E-76FD-4570-32E1D7F4D1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4448273"/>
              </p:ext>
            </p:extLst>
          </p:nvPr>
        </p:nvGraphicFramePr>
        <p:xfrm>
          <a:off x="1081" y="1882582"/>
          <a:ext cx="11152416" cy="313541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936511">
                  <a:extLst>
                    <a:ext uri="{9D8B030D-6E8A-4147-A177-3AD203B41FA5}">
                      <a16:colId xmlns:a16="http://schemas.microsoft.com/office/drawing/2014/main" val="3710067487"/>
                    </a:ext>
                  </a:extLst>
                </a:gridCol>
                <a:gridCol w="1459389">
                  <a:extLst>
                    <a:ext uri="{9D8B030D-6E8A-4147-A177-3AD203B41FA5}">
                      <a16:colId xmlns:a16="http://schemas.microsoft.com/office/drawing/2014/main" val="186262526"/>
                    </a:ext>
                  </a:extLst>
                </a:gridCol>
                <a:gridCol w="1763231">
                  <a:extLst>
                    <a:ext uri="{9D8B030D-6E8A-4147-A177-3AD203B41FA5}">
                      <a16:colId xmlns:a16="http://schemas.microsoft.com/office/drawing/2014/main" val="1779867927"/>
                    </a:ext>
                  </a:extLst>
                </a:gridCol>
                <a:gridCol w="1993285">
                  <a:extLst>
                    <a:ext uri="{9D8B030D-6E8A-4147-A177-3AD203B41FA5}">
                      <a16:colId xmlns:a16="http://schemas.microsoft.com/office/drawing/2014/main" val="314499092"/>
                    </a:ext>
                  </a:extLst>
                </a:gridCol>
              </a:tblGrid>
              <a:tr h="794307"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000" b="0" dirty="0">
                          <a:solidFill>
                            <a:schemeClr val="bg1"/>
                          </a:solidFill>
                        </a:rPr>
                        <a:t>Μεταβολή 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000" b="0" dirty="0">
                          <a:solidFill>
                            <a:schemeClr val="bg1"/>
                          </a:solidFill>
                        </a:rPr>
                        <a:t>Σεπτέμβριος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000" b="0" dirty="0">
                          <a:solidFill>
                            <a:schemeClr val="bg1"/>
                          </a:solidFill>
                        </a:rPr>
                        <a:t>Οκτώβριος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3317522585"/>
                  </a:ext>
                </a:extLst>
              </a:tr>
              <a:tr h="117055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Λεωφόρος Κηφισού</a:t>
                      </a:r>
                      <a:endParaRPr lang="el-GR" sz="1600" dirty="0"/>
                    </a:p>
                    <a:p>
                      <a:pPr lvl="0">
                        <a:buNone/>
                      </a:pPr>
                      <a:r>
                        <a:rPr lang="el-GR" sz="1600" dirty="0">
                          <a:solidFill>
                            <a:schemeClr val="bg1"/>
                          </a:solidFill>
                        </a:rPr>
                        <a:t>προς Λαμία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- </a:t>
                      </a:r>
                      <a:r>
                        <a:rPr lang="el-GR" sz="2400" dirty="0" smtClean="0">
                          <a:solidFill>
                            <a:schemeClr val="bg1"/>
                          </a:solidFill>
                        </a:rPr>
                        <a:t>3,1 </a:t>
                      </a: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%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5.303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5.137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2360674190"/>
                  </a:ext>
                </a:extLst>
              </a:tr>
              <a:tr h="117055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b="0" u="none" strike="noStrike" baseline="0" noProof="0" dirty="0">
                          <a:solidFill>
                            <a:schemeClr val="bg1"/>
                          </a:solidFill>
                        </a:rPr>
                        <a:t>Λεωφόρος Κηφισού</a:t>
                      </a:r>
                      <a:endParaRPr lang="el-GR" sz="2400" dirty="0"/>
                    </a:p>
                    <a:p>
                      <a:pPr lvl="0">
                        <a:buNone/>
                      </a:pPr>
                      <a:r>
                        <a:rPr lang="el-GR" sz="1600" b="0" u="none" strike="noStrike" baseline="0" noProof="0" dirty="0">
                          <a:solidFill>
                            <a:schemeClr val="bg1"/>
                          </a:solidFill>
                        </a:rPr>
                        <a:t>προς Πειραιά </a:t>
                      </a:r>
                      <a:endParaRPr lang="el-GR" dirty="0"/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- 0 %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5.985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5.982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256079658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08A3AEB-B635-349E-9DD2-C3D2976A7BBD}"/>
              </a:ext>
            </a:extLst>
          </p:cNvPr>
          <p:cNvSpPr txBox="1"/>
          <p:nvPr/>
        </p:nvSpPr>
        <p:spPr>
          <a:xfrm>
            <a:off x="145376" y="375202"/>
            <a:ext cx="8763983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>
                <a:solidFill>
                  <a:schemeClr val="bg1"/>
                </a:solidFill>
                <a:cs typeface="Calibri"/>
              </a:rPr>
              <a:t>Ταχύτητα διελεύσεων οχημάτων στη Λεωφόρο Κηφισού </a:t>
            </a:r>
            <a:endParaRPr lang="el-GR" sz="1600">
              <a:solidFill>
                <a:schemeClr val="bg1"/>
              </a:solidFill>
              <a:cs typeface="Calibri"/>
            </a:endParaRPr>
          </a:p>
          <a:p>
            <a:r>
              <a:rPr lang="el-GR" sz="1600" dirty="0">
                <a:solidFill>
                  <a:schemeClr val="bg1"/>
                </a:solidFill>
                <a:cs typeface="Calibri"/>
              </a:rPr>
              <a:t>από τις 7.00 π.μ. έως τις 7.00 μμ.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BB1441-3EC6-4360-C4C0-A2B17F9F4971}"/>
              </a:ext>
            </a:extLst>
          </p:cNvPr>
          <p:cNvSpPr txBox="1"/>
          <p:nvPr/>
        </p:nvSpPr>
        <p:spPr>
          <a:xfrm>
            <a:off x="124177" y="6408326"/>
            <a:ext cx="7475125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1200" dirty="0">
                <a:solidFill>
                  <a:srgbClr val="FFFFFF"/>
                </a:solidFill>
              </a:rPr>
              <a:t>Πηγή: Κέντρο Διαχείρισης Κυκλοφορίας Περιφέρειας Αττικής </a:t>
            </a:r>
            <a:endParaRPr lang="el-GR" sz="1200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279391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247</Words>
  <Application>Microsoft Office PowerPoint</Application>
  <PresentationFormat>Widescreen</PresentationFormat>
  <Paragraphs>109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Θέμα του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Γραμματεία Διευθυντή</dc:creator>
  <cp:lastModifiedBy>ERBUSER</cp:lastModifiedBy>
  <cp:revision>242</cp:revision>
  <dcterms:created xsi:type="dcterms:W3CDTF">2022-11-22T07:05:11Z</dcterms:created>
  <dcterms:modified xsi:type="dcterms:W3CDTF">2022-11-23T06:15:40Z</dcterms:modified>
</cp:coreProperties>
</file>